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83" r:id="rId6"/>
    <p:sldId id="281" r:id="rId7"/>
    <p:sldId id="282" r:id="rId8"/>
    <p:sldId id="260" r:id="rId9"/>
    <p:sldId id="284" r:id="rId10"/>
    <p:sldId id="285" r:id="rId11"/>
    <p:sldId id="279" r:id="rId12"/>
    <p:sldId id="286" r:id="rId13"/>
  </p:sldIdLst>
  <p:sldSz cx="9144000" cy="5143500" type="screen16x9"/>
  <p:notesSz cx="6858000" cy="9144000"/>
  <p:embeddedFontLst>
    <p:embeddedFont>
      <p:font typeface="Open Sans" panose="020B0604020202020204" charset="0"/>
      <p:regular r:id="rId15"/>
      <p:bold r:id="rId16"/>
      <p:italic r:id="rId17"/>
      <p:boldItalic r:id="rId18"/>
    </p:embeddedFont>
    <p:embeddedFont>
      <p:font typeface="Roboto" panose="020B0604020202020204" charset="0"/>
      <p:regular r:id="rId19"/>
      <p:bold r:id="rId20"/>
      <p:italic r:id="rId21"/>
      <p:boldItalic r:id="rId22"/>
    </p:embeddedFont>
    <p:embeddedFont>
      <p:font typeface="Economica" panose="020B0604020202020204" charset="0"/>
      <p:regular r:id="rId23"/>
      <p:bold r:id="rId24"/>
      <p:italic r:id="rId25"/>
      <p:boldItalic r:id="rId26"/>
    </p:embeddedFont>
    <p:embeddedFont>
      <p:font typeface="Nunito Sans" panose="020B0604020202020204" charset="0"/>
      <p:regular r:id="rId27"/>
      <p:bold r:id="rId28"/>
      <p:italic r:id="rId29"/>
      <p:boldItalic r:id="rId30"/>
    </p:embeddedFont>
    <p:embeddedFont>
      <p:font typeface="Raleway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45A4F6-7C6B-4A4B-9D38-A4ABB315B4B2}">
  <a:tblStyle styleId="{A745A4F6-7C6B-4A4B-9D38-A4ABB315B4B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90" y="1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0279625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278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8188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1644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782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7477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12881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Shape 2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2122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Shape 11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Shape 17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6" r:id="rId5"/>
    <p:sldLayoutId id="2147483657" r:id="rId6"/>
    <p:sldLayoutId id="214748365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773700" y="1145850"/>
            <a:ext cx="7596600" cy="14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/>
              <a:t>E-CICLE - PLATAFORMA DE CATALOGAÇÃO DE LIXO ELETRÔNICO COM SUGESTÕES DE REUSO</a:t>
            </a:r>
            <a:endParaRPr sz="3600" b="1"/>
          </a:p>
        </p:txBody>
      </p:sp>
      <p:sp>
        <p:nvSpPr>
          <p:cNvPr id="63" name="Shape 63"/>
          <p:cNvSpPr txBox="1">
            <a:spLocks noGrp="1"/>
          </p:cNvSpPr>
          <p:nvPr>
            <p:ph type="subTitle" idx="4294967295"/>
          </p:nvPr>
        </p:nvSpPr>
        <p:spPr>
          <a:xfrm>
            <a:off x="833100" y="2620925"/>
            <a:ext cx="7477800" cy="213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Bruno Moura Jaccoud de Almeida</a:t>
            </a:r>
            <a:endParaRPr dirty="0"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Jamile Celento Esperança</a:t>
            </a:r>
            <a:endParaRPr dirty="0"/>
          </a:p>
          <a:p>
            <a:pPr marL="0" lv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600"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Orientador: Ricardo Marciano dos Santos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Co-orientador: Roberto Cardoso Freire da Silva</a:t>
            </a:r>
            <a:endParaRPr dirty="0"/>
          </a:p>
        </p:txBody>
      </p:sp>
      <p:sp>
        <p:nvSpPr>
          <p:cNvPr id="64" name="Shape 64"/>
          <p:cNvSpPr txBox="1"/>
          <p:nvPr/>
        </p:nvSpPr>
        <p:spPr>
          <a:xfrm>
            <a:off x="0" y="0"/>
            <a:ext cx="3227100" cy="1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FAETERJ-RIO</a:t>
            </a:r>
            <a:endParaRPr sz="3000" b="1">
              <a:solidFill>
                <a:srgbClr val="F6703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"/>
                <a:ea typeface="Roboto"/>
                <a:cs typeface="Roboto"/>
                <a:sym typeface="Roboto"/>
              </a:rPr>
              <a:t>Trabalho de Conclusão de Curso</a:t>
            </a:r>
            <a:endParaRPr sz="3000" b="1">
              <a:solidFill>
                <a:srgbClr val="F6703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65" name="Shape 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46725" y="0"/>
            <a:ext cx="1038600" cy="103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Shape 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52799" y="2526450"/>
            <a:ext cx="1958101" cy="232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Vídeo de apresentação da aplicação E-CICLE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391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>
            <a:spLocks noGrp="1"/>
          </p:cNvSpPr>
          <p:nvPr>
            <p:ph type="title"/>
          </p:nvPr>
        </p:nvSpPr>
        <p:spPr>
          <a:xfrm>
            <a:off x="311700" y="2355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Referências Bibliográficas</a:t>
            </a:r>
            <a:endParaRPr dirty="0"/>
          </a:p>
        </p:txBody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311700" y="1066838"/>
            <a:ext cx="8520600" cy="37487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pt-BR" sz="1400" dirty="0" smtClean="0"/>
              <a:t>Equipe </a:t>
            </a:r>
            <a:r>
              <a:rPr lang="pt-BR" sz="1400" dirty="0" err="1" smtClean="0"/>
              <a:t>Akatu</a:t>
            </a:r>
            <a:r>
              <a:rPr lang="pt-BR" sz="1400" dirty="0" smtClean="0"/>
              <a:t>. </a:t>
            </a:r>
            <a:r>
              <a:rPr lang="pt-BR" sz="1400" b="1" dirty="0" smtClean="0"/>
              <a:t>Resultado </a:t>
            </a:r>
            <a:r>
              <a:rPr lang="pt-BR" sz="1400" b="1" dirty="0"/>
              <a:t>final: imagens dão dimensão impressionante ao </a:t>
            </a:r>
            <a:r>
              <a:rPr lang="pt-BR" sz="1400" b="1" dirty="0" smtClean="0"/>
              <a:t>consumismo. </a:t>
            </a:r>
            <a:r>
              <a:rPr lang="pt-BR" sz="1400" dirty="0" smtClean="0"/>
              <a:t>Disponível em: &lt;https</a:t>
            </a:r>
            <a:r>
              <a:rPr lang="pt-BR" sz="1400" dirty="0"/>
              <a:t>://www.akatu.org.br/noticia/resultado-final-imagens-dao-dimensao-impressionante-ao-consumismo</a:t>
            </a:r>
            <a:r>
              <a:rPr lang="pt-BR" sz="1400" dirty="0" smtClean="0"/>
              <a:t>/&gt;. Acesso em 02 Jul. 2018.</a:t>
            </a:r>
            <a:endParaRPr lang="pt-BR" sz="1400" dirty="0"/>
          </a:p>
          <a:p>
            <a:pPr marL="0" indent="0">
              <a:spcAft>
                <a:spcPts val="1600"/>
              </a:spcAft>
              <a:buNone/>
            </a:pPr>
            <a:r>
              <a:rPr lang="pt-BR" sz="1400" dirty="0"/>
              <a:t>Departamento de Sistemas de Informação UDESC. </a:t>
            </a:r>
            <a:r>
              <a:rPr lang="pt-BR" sz="1400" b="1" dirty="0"/>
              <a:t>Quanto que o Brasil produz de lixo eletrônico? </a:t>
            </a:r>
            <a:r>
              <a:rPr lang="pt-BR" sz="1400" dirty="0"/>
              <a:t>Disponível em: &lt;http://nti.ceavi.udesc.br/e-lixo/index.php?makepage=quanto_o_brasil_produz</a:t>
            </a:r>
            <a:r>
              <a:rPr lang="pt-BR" sz="1400" dirty="0" smtClean="0"/>
              <a:t>&gt;.</a:t>
            </a:r>
            <a:r>
              <a:rPr lang="pt-BR" sz="1400" dirty="0"/>
              <a:t> Acesso em 02 Jul. 2018</a:t>
            </a:r>
            <a:r>
              <a:rPr lang="pt-BR" sz="1400" dirty="0" smtClean="0"/>
              <a:t>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pt-BR" sz="1400" dirty="0"/>
              <a:t>PORTAL G1. </a:t>
            </a:r>
            <a:r>
              <a:rPr lang="pt-BR" sz="1400" b="1" dirty="0"/>
              <a:t>Brasil produz 36% do lixo eletrônico da América Latina, mostra estudo</a:t>
            </a:r>
            <a:r>
              <a:rPr lang="pt-BR" sz="1400" i="1" dirty="0"/>
              <a:t>. </a:t>
            </a:r>
            <a:r>
              <a:rPr lang="pt-BR" sz="1400" dirty="0"/>
              <a:t>Disponível em: &lt;http://g1.globo.com/tecnologia/noticia/2015/12/brasil-produz-36-do-lixo-eletronico-da-america-latina-mostra-estudo.html&gt;. Acesso em: 25 Ago. 2017. </a:t>
            </a:r>
            <a:endParaRPr lang="pt-BR" sz="1400" dirty="0" smtClean="0"/>
          </a:p>
          <a:p>
            <a:pPr marL="0" indent="0">
              <a:spcAft>
                <a:spcPts val="1600"/>
              </a:spcAft>
              <a:buNone/>
            </a:pPr>
            <a:r>
              <a:rPr lang="pt-BR" sz="1400" dirty="0"/>
              <a:t>JUNIOR, Edgard. </a:t>
            </a:r>
            <a:r>
              <a:rPr lang="pt-BR" sz="1400" b="1" dirty="0"/>
              <a:t>UIT diz que número de celulares no mundo passou dos 7 bilhões em 2015</a:t>
            </a:r>
            <a:r>
              <a:rPr lang="pt-BR" sz="1400" dirty="0"/>
              <a:t>. Disponível em: &lt;http://www.ebc.com.br/tecnologia/2015/05/uit-diz-que-numero-de-celulares-no-mundo-passou-dos-7-bilhoes-em-2015&gt;. Acesso em: 25/04/2018. </a:t>
            </a:r>
            <a:endParaRPr lang="pt-BR" sz="1400" dirty="0"/>
          </a:p>
          <a:p>
            <a:pPr marL="0" lvl="0" indent="0"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FF00">
            <a:alpha val="7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490250" y="450149"/>
            <a:ext cx="8302876" cy="4451459"/>
          </a:xfrm>
        </p:spPr>
        <p:txBody>
          <a:bodyPr/>
          <a:lstStyle/>
          <a:p>
            <a:pPr lvl="0"/>
            <a:r>
              <a:rPr lang="pt-BR" dirty="0" smtClean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  <a:t>Obrigado </a:t>
            </a:r>
            <a:r>
              <a:rPr lang="pt-BR" dirty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  <a:t>pela atenção!</a:t>
            </a:r>
            <a:br>
              <a:rPr lang="pt-BR" dirty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</a:br>
            <a:r>
              <a:rPr lang="pt-BR" dirty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  <a:t/>
            </a:r>
            <a:br>
              <a:rPr lang="pt-BR" dirty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</a:br>
            <a:r>
              <a:rPr lang="pt-BR" dirty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  <a:t>Perguntas</a:t>
            </a:r>
            <a:r>
              <a:rPr lang="pt-BR" dirty="0" smtClean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  <a:t>?</a:t>
            </a:r>
            <a:br>
              <a:rPr lang="pt-BR" dirty="0" smtClean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</a:br>
            <a:r>
              <a:rPr lang="pt-BR" dirty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  <a:t/>
            </a:r>
            <a:br>
              <a:rPr lang="pt-BR" dirty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</a:br>
            <a:r>
              <a:rPr lang="pt-BR" sz="3600" dirty="0" smtClean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  <a:t>Bruno Moura Jaccoud de Almeida</a:t>
            </a:r>
            <a:br>
              <a:rPr lang="pt-BR" sz="3600" dirty="0" smtClean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</a:br>
            <a:r>
              <a:rPr lang="pt-BR" sz="3600" dirty="0" smtClean="0">
                <a:solidFill>
                  <a:schemeClr val="bg1"/>
                </a:solidFill>
                <a:latin typeface="Economica" panose="020B0604020202020204" charset="0"/>
                <a:ea typeface="Roboto"/>
                <a:cs typeface="Roboto"/>
                <a:sym typeface="Roboto"/>
              </a:rPr>
              <a:t>Jamile Celento Esperança</a:t>
            </a:r>
            <a:endParaRPr lang="pt-BR" sz="3600" dirty="0">
              <a:solidFill>
                <a:schemeClr val="bg1"/>
              </a:solidFill>
              <a:latin typeface="Economica" panose="020B0604020202020204" charset="0"/>
              <a:ea typeface="Roboto"/>
              <a:cs typeface="Roboto"/>
              <a:sym typeface="Roboto"/>
            </a:endParaRPr>
          </a:p>
        </p:txBody>
      </p:sp>
      <p:pic>
        <p:nvPicPr>
          <p:cNvPr id="2050" name="Picture 2" descr="https://raw.githubusercontent.com/brunojaccoud/e-cicle/master/frontend/src/images/e-cicle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068" y="450149"/>
            <a:ext cx="2020186" cy="2398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1809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4400" y="196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154828">
            <a:off x="5483000" y="1750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Shape 73"/>
          <p:cNvSpPr txBox="1">
            <a:spLocks noGrp="1"/>
          </p:cNvSpPr>
          <p:nvPr>
            <p:ph type="body" idx="4294967295"/>
          </p:nvPr>
        </p:nvSpPr>
        <p:spPr>
          <a:xfrm>
            <a:off x="4892900" y="1809814"/>
            <a:ext cx="3432900" cy="25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➔"/>
            </a:pPr>
            <a:r>
              <a:rPr lang="en" sz="1400" b="1" dirty="0">
                <a:latin typeface="Raleway"/>
                <a:ea typeface="Raleway"/>
                <a:cs typeface="Raleway"/>
                <a:sym typeface="Raleway"/>
              </a:rPr>
              <a:t>Introdução</a:t>
            </a:r>
            <a:endParaRPr sz="1200" dirty="0">
              <a:latin typeface="Raleway"/>
              <a:ea typeface="Raleway"/>
              <a:cs typeface="Raleway"/>
              <a:sym typeface="Raleway"/>
            </a:endParaRPr>
          </a:p>
          <a:p>
            <a:pPr lvl="0" indent="-317500">
              <a:spcBef>
                <a:spcPts val="1000"/>
              </a:spcBef>
              <a:buSzPts val="1400"/>
              <a:buFont typeface="Raleway"/>
              <a:buChar char="➔"/>
            </a:pPr>
            <a:r>
              <a:rPr lang="en" sz="1400" b="1" dirty="0" smtClean="0">
                <a:latin typeface="Raleway"/>
                <a:ea typeface="Raleway"/>
                <a:cs typeface="Raleway"/>
                <a:sym typeface="Raleway"/>
              </a:rPr>
              <a:t>Problema</a:t>
            </a:r>
          </a:p>
          <a:p>
            <a:pPr lvl="0" indent="-317500">
              <a:spcBef>
                <a:spcPts val="1000"/>
              </a:spcBef>
              <a:buSzPts val="1400"/>
              <a:buFont typeface="Raleway"/>
              <a:buChar char="➔"/>
            </a:pPr>
            <a:r>
              <a:rPr lang="pt-BR" sz="1400" b="1" dirty="0" smtClean="0">
                <a:latin typeface="Raleway"/>
                <a:ea typeface="Raleway"/>
                <a:cs typeface="Raleway"/>
                <a:sym typeface="Raleway"/>
              </a:rPr>
              <a:t>Motivação</a:t>
            </a:r>
          </a:p>
          <a:p>
            <a:pPr indent="-317500">
              <a:spcBef>
                <a:spcPts val="1000"/>
              </a:spcBef>
              <a:buSzPts val="1400"/>
              <a:buFont typeface="Raleway"/>
              <a:buChar char="➔"/>
            </a:pPr>
            <a:r>
              <a:rPr lang="pt-BR" sz="1400" b="1" dirty="0" smtClean="0">
                <a:latin typeface="Raleway"/>
                <a:ea typeface="Raleway"/>
                <a:cs typeface="Raleway"/>
                <a:sym typeface="Raleway"/>
              </a:rPr>
              <a:t>Objetivos</a:t>
            </a:r>
            <a:endParaRPr sz="1400" b="1" dirty="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rtl="0">
              <a:spcBef>
                <a:spcPts val="1000"/>
              </a:spcBef>
              <a:spcAft>
                <a:spcPts val="0"/>
              </a:spcAft>
              <a:buSzPts val="1400"/>
              <a:buFont typeface="Raleway"/>
              <a:buChar char="➔"/>
            </a:pPr>
            <a:r>
              <a:rPr lang="en" sz="1400" b="1" dirty="0">
                <a:latin typeface="Raleway"/>
                <a:ea typeface="Raleway"/>
                <a:cs typeface="Raleway"/>
                <a:sym typeface="Raleway"/>
              </a:rPr>
              <a:t>Vídeo de funcionamento da </a:t>
            </a:r>
            <a:r>
              <a:rPr lang="en" sz="1400" b="1" dirty="0" smtClean="0">
                <a:latin typeface="Raleway"/>
                <a:ea typeface="Raleway"/>
                <a:cs typeface="Raleway"/>
                <a:sym typeface="Raleway"/>
              </a:rPr>
              <a:t>aplicação</a:t>
            </a:r>
            <a:endParaRPr sz="14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4" name="Shape 74"/>
          <p:cNvSpPr txBox="1"/>
          <p:nvPr/>
        </p:nvSpPr>
        <p:spPr>
          <a:xfrm>
            <a:off x="4892900" y="986235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Sumário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75" name="Shape 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1025" y="1409125"/>
            <a:ext cx="1958101" cy="232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Introdução – Principais assuntos abordados</a:t>
            </a:r>
            <a:endParaRPr dirty="0"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311700" y="1225224"/>
            <a:ext cx="8520600" cy="36281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r>
              <a:rPr lang="pt-BR" dirty="0" smtClean="0"/>
              <a:t>O </a:t>
            </a:r>
            <a:r>
              <a:rPr lang="pt-BR" dirty="0"/>
              <a:t>contexto atual de acelerada produção voltada à informação torna indispensável o uso da </a:t>
            </a:r>
            <a:r>
              <a:rPr lang="pt-BR" dirty="0" smtClean="0"/>
              <a:t>tecnologia e consequentemente aparelhos eletrônicos para </a:t>
            </a:r>
            <a:r>
              <a:rPr lang="pt-BR" dirty="0"/>
              <a:t>a vida em sociedade</a:t>
            </a:r>
            <a:r>
              <a:rPr lang="pt-BR" dirty="0" smtClean="0"/>
              <a:t>.</a:t>
            </a:r>
          </a:p>
          <a:p>
            <a:pPr marL="114300" indent="0">
              <a:buNone/>
            </a:pPr>
            <a:endParaRPr lang="pt-BR" dirty="0" smtClean="0"/>
          </a:p>
          <a:p>
            <a:pPr marL="114300" indent="0">
              <a:buNone/>
            </a:pPr>
            <a:r>
              <a:rPr lang="pt-BR" dirty="0" smtClean="0"/>
              <a:t>Segundo </a:t>
            </a:r>
            <a:r>
              <a:rPr lang="pt-BR" dirty="0"/>
              <a:t>a ONU (Organização das Nações </a:t>
            </a:r>
            <a:r>
              <a:rPr lang="pt-BR" dirty="0" smtClean="0"/>
              <a:t>Unidas, 2017) </a:t>
            </a:r>
            <a:r>
              <a:rPr lang="pt-BR" dirty="0"/>
              <a:t>50 milhões de </a:t>
            </a:r>
            <a:r>
              <a:rPr lang="pt-BR" dirty="0" smtClean="0"/>
              <a:t>toneladas</a:t>
            </a:r>
            <a:r>
              <a:rPr lang="pt-BR" dirty="0"/>
              <a:t> são gerados no mundo anualmente</a:t>
            </a:r>
            <a:r>
              <a:rPr lang="pt-BR" dirty="0" smtClean="0"/>
              <a:t>, sendo o Brasil responsável por 1,4 </a:t>
            </a:r>
            <a:r>
              <a:rPr lang="pt-BR" dirty="0"/>
              <a:t>milhão de toneladas </a:t>
            </a:r>
            <a:r>
              <a:rPr lang="pt-BR" dirty="0" smtClean="0"/>
              <a:t>desse total (</a:t>
            </a:r>
            <a:r>
              <a:rPr lang="pt-BR" dirty="0"/>
              <a:t>Associação de Empresas da Indústria </a:t>
            </a:r>
            <a:r>
              <a:rPr lang="pt-BR" dirty="0" smtClean="0"/>
              <a:t>Móvel, 2014).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4702628" y="38909"/>
            <a:ext cx="4272361" cy="4924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dirty="0"/>
              <a:t>Os smartphones ultrapassaram 7 bilhões de aparelhos ativos no mundo em </a:t>
            </a:r>
            <a:r>
              <a:rPr lang="pt-BR" dirty="0" smtClean="0"/>
              <a:t>2015.</a:t>
            </a:r>
            <a:br>
              <a:rPr lang="pt-BR" dirty="0" smtClean="0"/>
            </a:br>
            <a:r>
              <a:rPr lang="pt-BR" sz="3200" dirty="0" smtClean="0">
                <a:solidFill>
                  <a:schemeClr val="accent5"/>
                </a:solidFill>
              </a:rPr>
              <a:t>(União </a:t>
            </a:r>
            <a:r>
              <a:rPr lang="pt-BR" sz="3200" dirty="0">
                <a:solidFill>
                  <a:schemeClr val="accent5"/>
                </a:solidFill>
              </a:rPr>
              <a:t>Internacional de Telecomunicações, 2015</a:t>
            </a:r>
            <a:r>
              <a:rPr lang="pt-BR" sz="3200" dirty="0" smtClean="0">
                <a:solidFill>
                  <a:schemeClr val="accent5"/>
                </a:solidFill>
              </a:rPr>
              <a:t>).</a:t>
            </a:r>
            <a:endParaRPr sz="3200" dirty="0">
              <a:solidFill>
                <a:schemeClr val="accent5"/>
              </a:solidFill>
            </a:endParaRPr>
          </a:p>
        </p:txBody>
      </p:sp>
      <p:pic>
        <p:nvPicPr>
          <p:cNvPr id="1028" name="Picture 4" descr="Resultado de imagem para Chris Jordan montanha de celula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4032"/>
          <a:stretch/>
        </p:blipFill>
        <p:spPr bwMode="auto">
          <a:xfrm>
            <a:off x="0" y="-31429"/>
            <a:ext cx="4541855" cy="5075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80"/>
          <p:cNvSpPr txBox="1">
            <a:spLocks noGrp="1"/>
          </p:cNvSpPr>
          <p:nvPr>
            <p:ph type="title"/>
          </p:nvPr>
        </p:nvSpPr>
        <p:spPr>
          <a:xfrm>
            <a:off x="773700" y="1899138"/>
            <a:ext cx="7596600" cy="1637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Font typeface="Economica"/>
              <a:buNone/>
              <a:defRPr sz="16000" b="0" i="0" u="none" strike="noStrike" cap="none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Font typeface="Economica"/>
              <a:buNone/>
              <a:defRPr sz="16000" b="0" i="0" u="none" strike="noStrike" cap="none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Font typeface="Economica"/>
              <a:buNone/>
              <a:defRPr sz="16000" b="0" i="0" u="none" strike="noStrike" cap="none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Font typeface="Economica"/>
              <a:buNone/>
              <a:defRPr sz="16000" b="0" i="0" u="none" strike="noStrike" cap="none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Font typeface="Economica"/>
              <a:buNone/>
              <a:defRPr sz="16000" b="0" i="0" u="none" strike="noStrike" cap="none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Font typeface="Economica"/>
              <a:buNone/>
              <a:defRPr sz="16000" b="0" i="0" u="none" strike="noStrike" cap="none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Font typeface="Economica"/>
              <a:buNone/>
              <a:defRPr sz="16000" b="0" i="0" u="none" strike="noStrike" cap="none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Font typeface="Economica"/>
              <a:buNone/>
              <a:defRPr sz="16000" b="0" i="0" u="none" strike="noStrike" cap="none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Font typeface="Economica"/>
              <a:buNone/>
              <a:defRPr sz="16000" b="0" i="0" u="none" strike="noStrike" cap="none">
                <a:solidFill>
                  <a:schemeClr val="lt2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algn="l"/>
            <a:r>
              <a:rPr lang="pt-BR" sz="5400" dirty="0" smtClean="0">
                <a:solidFill>
                  <a:schemeClr val="tx1"/>
                </a:solidFill>
              </a:rPr>
              <a:t>Problema: Grande descarte e pouco reaproveitamento</a:t>
            </a:r>
            <a:endParaRPr lang="pt-BR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0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>
            <a:spLocks noGrp="1"/>
          </p:cNvSpPr>
          <p:nvPr>
            <p:ph type="title"/>
          </p:nvPr>
        </p:nvSpPr>
        <p:spPr>
          <a:xfrm>
            <a:off x="321748" y="668533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60%</a:t>
            </a:r>
            <a:endParaRPr dirty="0"/>
          </a:p>
        </p:txBody>
      </p:sp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321748" y="2943353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pt-BR" smtClean="0"/>
              <a:t>Nos Estados Unidos, por exemplo, 300 milhões de aparelhos eletrônicos são jogados no lixo por ano sendo que 60% deles ainda funcionam.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3583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Números que assustam</a:t>
            </a:r>
            <a:endParaRPr lang="pt-BR" dirty="0"/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Open Sans" panose="020B0604020202020204" charset="0"/>
              <a:buChar char="►"/>
            </a:pPr>
            <a:r>
              <a:rPr lang="pt-BR" dirty="0"/>
              <a:t>A produção de lixo eletrônico global deve aumentar em torno de 17% e superar a estimativa de </a:t>
            </a:r>
            <a:r>
              <a:rPr lang="pt-BR" b="1" dirty="0"/>
              <a:t>50 milhões de toneladas por ano até 2021 </a:t>
            </a:r>
            <a:r>
              <a:rPr lang="pt-BR" dirty="0"/>
              <a:t>(Global E-waste Monitor, 2017).</a:t>
            </a:r>
          </a:p>
          <a:p>
            <a:pPr>
              <a:buFont typeface="Open Sans" panose="020B0604020202020204" charset="0"/>
              <a:buChar char="►"/>
            </a:pPr>
            <a:endParaRPr lang="pt-BR" dirty="0"/>
          </a:p>
          <a:p>
            <a:pPr>
              <a:buFont typeface="Open Sans" panose="020B0604020202020204" charset="0"/>
              <a:buChar char="►"/>
            </a:pPr>
            <a:r>
              <a:rPr lang="pt-BR" dirty="0"/>
              <a:t>Apenas 20% dos resíduos eletrônicos descartados em 2016 foram reciclados, a despeito do alto valor agregado dos materiais que compõem alguns equipamentos, como cobre, platina, prata, ouro e outros matérias recuperáveis (Global E-waste Monitor, 2017). </a:t>
            </a:r>
          </a:p>
        </p:txBody>
      </p:sp>
    </p:spTree>
    <p:extLst>
      <p:ext uri="{BB962C8B-B14F-4D97-AF65-F5344CB8AC3E}">
        <p14:creationId xmlns:p14="http://schemas.microsoft.com/office/powerpoint/2010/main" val="2909691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283099" y="1179308"/>
            <a:ext cx="8622300" cy="33683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2400" dirty="0" smtClean="0"/>
              <a:t>Mais </a:t>
            </a:r>
            <a:r>
              <a:rPr lang="pt-BR" sz="2400" dirty="0"/>
              <a:t>absurdo que </a:t>
            </a:r>
            <a:r>
              <a:rPr lang="pt-BR" sz="2400" dirty="0" smtClean="0"/>
              <a:t>os </a:t>
            </a:r>
            <a:r>
              <a:rPr lang="pt-BR" sz="2400" dirty="0"/>
              <a:t>números é a grande quantidade de lixo eletrônico não revertido de nenhuma maneira ao desenvolvimento de novos sistemas e dispositivos, que poderiam ser produzidos a um preço acessível - possibilitando até mesmo seu uso em escolas e universidades públicas para fins educativos e de instrução no estudo de novas tecnologias de modo sustentável e amigável à natureza</a:t>
            </a:r>
            <a:r>
              <a:rPr lang="pt-BR" sz="2400" dirty="0" smtClean="0"/>
              <a:t>.</a:t>
            </a:r>
            <a:br>
              <a:rPr lang="pt-BR" sz="2400" dirty="0" smtClean="0"/>
            </a:br>
            <a:r>
              <a:rPr lang="pt-BR" sz="2400" dirty="0"/>
              <a:t>Como alternativa na diminuição do impacto causado, está a reutilização desse lixo eletrônico, como objeto de aprendizagem dentro de um contexto pedagógico e uma forma de incentivo ao ensino, de uma forma sustentável. </a:t>
            </a:r>
            <a:endParaRPr sz="2400" b="0" dirty="0"/>
          </a:p>
        </p:txBody>
      </p:sp>
      <p:sp>
        <p:nvSpPr>
          <p:cNvPr id="7" name="Shape 80"/>
          <p:cNvSpPr txBox="1">
            <a:spLocks/>
          </p:cNvSpPr>
          <p:nvPr/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conomica"/>
              <a:buNone/>
              <a:defRPr sz="48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conomica"/>
              <a:buNone/>
              <a:defRPr sz="48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conomica"/>
              <a:buNone/>
              <a:defRPr sz="48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conomica"/>
              <a:buNone/>
              <a:defRPr sz="48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conomica"/>
              <a:buNone/>
              <a:defRPr sz="48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conomica"/>
              <a:buNone/>
              <a:defRPr sz="48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conomica"/>
              <a:buNone/>
              <a:defRPr sz="48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conomica"/>
              <a:buNone/>
              <a:defRPr sz="48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Economica"/>
              <a:buNone/>
              <a:defRPr sz="4800" b="0" i="0" u="none" strike="noStrike" cap="none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pt-BR" dirty="0" smtClean="0"/>
              <a:t>Motivação – Uma luz no fim do túnel?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Objetivos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Open Sans" panose="020B0604020202020204" charset="0"/>
              <a:buChar char="►"/>
            </a:pPr>
            <a:r>
              <a:rPr lang="pt-BR" dirty="0"/>
              <a:t>Desenvolver um software que possibilite o compartilhamento de informações sobre componentes eletrônicos </a:t>
            </a:r>
            <a:r>
              <a:rPr lang="pt-BR" dirty="0" smtClean="0"/>
              <a:t>que seriam descartados, </a:t>
            </a:r>
            <a:r>
              <a:rPr lang="pt-BR" dirty="0"/>
              <a:t>visando evitar o desperdício de material no meio </a:t>
            </a:r>
            <a:r>
              <a:rPr lang="pt-BR" dirty="0" smtClean="0"/>
              <a:t>ambiente e </a:t>
            </a:r>
            <a:r>
              <a:rPr lang="pt-BR" dirty="0"/>
              <a:t>permitindo a utilização das partes encontradas em novos projetos e </a:t>
            </a:r>
            <a:r>
              <a:rPr lang="pt-BR" dirty="0" smtClean="0"/>
              <a:t>soluções.</a:t>
            </a:r>
          </a:p>
          <a:p>
            <a:pPr>
              <a:buFont typeface="Open Sans" panose="020B0604020202020204" charset="0"/>
              <a:buChar char="►"/>
            </a:pPr>
            <a:r>
              <a:rPr lang="pt-BR" dirty="0" smtClean="0"/>
              <a:t>A aplicação foi desenvolvida para possibilitar o acesso via web, de maneira que os dados de projetos utilizando componentes eletrônicos estejam disponíveis de qualquer local com acesso à internet.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6988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527</Words>
  <Application>Microsoft Office PowerPoint</Application>
  <PresentationFormat>Apresentação na tela (16:9)</PresentationFormat>
  <Paragraphs>39</Paragraphs>
  <Slides>12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Open Sans</vt:lpstr>
      <vt:lpstr>Roboto</vt:lpstr>
      <vt:lpstr>Economica</vt:lpstr>
      <vt:lpstr>Nunito Sans</vt:lpstr>
      <vt:lpstr>Raleway</vt:lpstr>
      <vt:lpstr>Arial</vt:lpstr>
      <vt:lpstr>Luxe</vt:lpstr>
      <vt:lpstr>E-CICLE - PLATAFORMA DE CATALOGAÇÃO DE LIXO ELETRÔNICO COM SUGESTÕES DE REUSO</vt:lpstr>
      <vt:lpstr>Apresentação do PowerPoint</vt:lpstr>
      <vt:lpstr>Introdução – Principais assuntos abordados</vt:lpstr>
      <vt:lpstr>Os smartphones ultrapassaram 7 bilhões de aparelhos ativos no mundo em 2015. (União Internacional de Telecomunicações, 2015).</vt:lpstr>
      <vt:lpstr>Problema: Grande descarte e pouco reaproveitamento</vt:lpstr>
      <vt:lpstr>60%</vt:lpstr>
      <vt:lpstr>Números que assustam</vt:lpstr>
      <vt:lpstr>Mais absurdo que os números é a grande quantidade de lixo eletrônico não revertido de nenhuma maneira ao desenvolvimento de novos sistemas e dispositivos, que poderiam ser produzidos a um preço acessível - possibilitando até mesmo seu uso em escolas e universidades públicas para fins educativos e de instrução no estudo de novas tecnologias de modo sustentável e amigável à natureza. Como alternativa na diminuição do impacto causado, está a reutilização desse lixo eletrônico, como objeto de aprendizagem dentro de um contexto pedagógico e uma forma de incentivo ao ensino, de uma forma sustentável. </vt:lpstr>
      <vt:lpstr>Objetivos</vt:lpstr>
      <vt:lpstr>Vídeo de apresentação da aplicação E-CICLE</vt:lpstr>
      <vt:lpstr>Referências Bibliográficas</vt:lpstr>
      <vt:lpstr>Obrigado pela atenção!  Perguntas?  Bruno Moura Jaccoud de Almeida Jamile Celento Esperança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E-CICLE - PLATAFORMA DE CATALOGAÇÃO DE LIXO ELETRÔNICO COM SUGESTÕES DE REUSO</dc:title>
  <cp:lastModifiedBy>Bruno Moura Jaccoud De Almeida</cp:lastModifiedBy>
  <cp:revision>20</cp:revision>
  <dcterms:modified xsi:type="dcterms:W3CDTF">2018-07-12T17:45:17Z</dcterms:modified>
</cp:coreProperties>
</file>